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3" r:id="rId2"/>
    <p:sldId id="339" r:id="rId3"/>
    <p:sldId id="274" r:id="rId4"/>
    <p:sldId id="275" r:id="rId5"/>
    <p:sldId id="276" r:id="rId6"/>
    <p:sldId id="280" r:id="rId7"/>
    <p:sldId id="282" r:id="rId8"/>
    <p:sldId id="284" r:id="rId9"/>
    <p:sldId id="340"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2641" autoAdjust="0"/>
  </p:normalViewPr>
  <p:slideViewPr>
    <p:cSldViewPr>
      <p:cViewPr>
        <p:scale>
          <a:sx n="60" d="100"/>
          <a:sy n="60" d="100"/>
        </p:scale>
        <p:origin x="-1978"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C5C62F66-68F4-45D7-9434-24F8B3746F17}" type="datetimeFigureOut">
              <a:rPr lang="en-GB" smtClean="0"/>
              <a:t>31/03/2015</a:t>
            </a:fld>
            <a:endParaRPr lang="en-GB"/>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vl1pPr>
          </a:lstStyle>
          <a:p>
            <a:fld id="{3E6B7311-CB82-41DC-99BE-6380CBD1D91A}" type="slidenum">
              <a:rPr lang="en-GB" smtClean="0"/>
              <a:t>‹#›</a:t>
            </a:fld>
            <a:endParaRPr lang="en-GB"/>
          </a:p>
        </p:txBody>
      </p:sp>
    </p:spTree>
    <p:extLst>
      <p:ext uri="{BB962C8B-B14F-4D97-AF65-F5344CB8AC3E}">
        <p14:creationId xmlns:p14="http://schemas.microsoft.com/office/powerpoint/2010/main" val="209103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fundamental</a:t>
            </a:r>
            <a:r>
              <a:rPr lang="en-GB" altLang="en-US" baseline="0" dirty="0" smtClean="0"/>
              <a:t> objective of the Ocean Data Interoperability Platform project is to support development of a common global framework for marine data management to bridge the gaps between regional data infrastructures in Europe, USA and Australia.  One of the mechanisms will be through active collaboration between the organisations currently responsible for the management of those regional </a:t>
            </a:r>
            <a:r>
              <a:rPr lang="en-GB" altLang="en-US" baseline="0" dirty="0" err="1" smtClean="0"/>
              <a:t>infrastructions</a:t>
            </a:r>
            <a:r>
              <a:rPr lang="en-GB" altLang="en-US" baseline="0" dirty="0" smtClean="0"/>
              <a:t>.</a:t>
            </a:r>
          </a:p>
          <a:p>
            <a:endParaRPr lang="en-GB" altLang="en-US" dirty="0" smtClean="0"/>
          </a:p>
          <a:p>
            <a:endParaRPr lang="en-GB" altLang="en-US" dirty="0" smtClean="0"/>
          </a:p>
        </p:txBody>
      </p:sp>
      <p:sp>
        <p:nvSpPr>
          <p:cNvPr id="32772" name="Slide Number Placeholder 3"/>
          <p:cNvSpPr>
            <a:spLocks noGrp="1"/>
          </p:cNvSpPr>
          <p:nvPr>
            <p:ph type="sldNum" sz="quarter" idx="4294967295"/>
          </p:nvPr>
        </p:nvSpPr>
        <p:spPr bwMode="auto">
          <a:xfrm>
            <a:off x="4143962" y="9119990"/>
            <a:ext cx="3169517" cy="479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fld id="{F2D45765-9611-45A2-A324-A8D1FCE14C63}" type="slidenum">
              <a:rPr lang="en-GB" altLang="en-US">
                <a:solidFill>
                  <a:srgbClr val="4F81BD"/>
                </a:solidFill>
              </a:rPr>
              <a:pPr/>
              <a:t>1</a:t>
            </a:fld>
            <a:endParaRPr lang="en-GB" altLang="en-US">
              <a:solidFill>
                <a:srgbClr val="4F81B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Collaborative approach: facilitating organised dialogue between the ODIP partners who represent many of the key marine data management organisations in Europe, USA and Australia</a:t>
            </a:r>
          </a:p>
          <a:p>
            <a:endParaRPr lang="en-GB" altLang="en-US" dirty="0" smtClean="0"/>
          </a:p>
          <a:p>
            <a:r>
              <a:rPr lang="en-GB" altLang="en-US" baseline="0" dirty="0" smtClean="0"/>
              <a:t>The outcomes of the ODIP workshops are used as the basis for the development of a series of prototype interoperability solutions</a:t>
            </a:r>
          </a:p>
          <a:p>
            <a:endParaRPr lang="en-GB" altLang="en-US" dirty="0" smtClean="0"/>
          </a:p>
          <a:p>
            <a:r>
              <a:rPr lang="en-GB" altLang="en-US" dirty="0" smtClean="0"/>
              <a:t>BUT: development and deployment of the proposed solutions leverages on the development activities taking place in the regional and global infrastructures, because ODIP itself has a relatively limited development budget.</a:t>
            </a:r>
          </a:p>
          <a:p>
            <a:endParaRPr lang="en-GB" altLang="en-US" dirty="0" smtClean="0"/>
          </a:p>
          <a:p>
            <a:r>
              <a:rPr lang="en-GB" altLang="en-US" dirty="0" smtClean="0"/>
              <a:t>ODIP operates more as a “think-tank” with the agreed solutions being developed, tested and potentially deployed by the regional infrastructures</a:t>
            </a:r>
          </a:p>
          <a:p>
            <a:endParaRPr lang="en-GB" altLang="en-US" dirty="0" smtClean="0"/>
          </a:p>
          <a:p>
            <a:r>
              <a:rPr lang="en-GB" altLang="en-US" dirty="0" smtClean="0"/>
              <a:t>There</a:t>
            </a:r>
            <a:r>
              <a:rPr lang="en-GB" altLang="en-US" baseline="0" dirty="0" smtClean="0"/>
              <a:t> are currently three on-going prototype development tasks which are addressing three distinct issues</a:t>
            </a:r>
            <a:endParaRPr lang="en-GB" altLang="en-US" dirty="0" smtClean="0"/>
          </a:p>
          <a:p>
            <a:endParaRPr lang="en-GB" altLang="en-US" dirty="0" smtClean="0"/>
          </a:p>
          <a:p>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Partners from Europe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4820" name="Slide Number Placeholder 3"/>
          <p:cNvSpPr>
            <a:spLocks noGrp="1"/>
          </p:cNvSpPr>
          <p:nvPr>
            <p:ph type="sldNum" sz="quarter" idx="4294967295"/>
          </p:nvPr>
        </p:nvSpPr>
        <p:spPr bwMode="auto">
          <a:xfrm>
            <a:off x="4143962" y="9119990"/>
            <a:ext cx="3169517" cy="479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fld id="{FD37768F-A3AE-4579-9115-4DAA24DCDA44}" type="slidenum">
              <a:rPr lang="en-GB" altLang="en-US">
                <a:solidFill>
                  <a:srgbClr val="4F81BD"/>
                </a:solidFill>
              </a:rPr>
              <a:pPr/>
              <a:t>4</a:t>
            </a:fld>
            <a:endParaRPr lang="en-GB" altLang="en-US">
              <a:solidFill>
                <a:srgbClr val="4F81B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6B7311-CB82-41DC-99BE-6380CBD1D91A}" type="slidenum">
              <a:rPr lang="en-GB" smtClean="0"/>
              <a:t>5</a:t>
            </a:fld>
            <a:endParaRPr lang="en-GB"/>
          </a:p>
        </p:txBody>
      </p:sp>
    </p:spTree>
    <p:extLst>
      <p:ext uri="{BB962C8B-B14F-4D97-AF65-F5344CB8AC3E}">
        <p14:creationId xmlns:p14="http://schemas.microsoft.com/office/powerpoint/2010/main" val="12495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of the prototypes is focuses on establishing interoperability</a:t>
            </a:r>
            <a:r>
              <a:rPr lang="en-GB" baseline="0" dirty="0" smtClean="0"/>
              <a:t>.</a:t>
            </a:r>
            <a:r>
              <a:rPr lang="en-GB" dirty="0" smtClean="0"/>
              <a:t> </a:t>
            </a:r>
          </a:p>
          <a:p>
            <a:endParaRPr lang="en-GB" dirty="0" smtClean="0"/>
          </a:p>
          <a:p>
            <a:r>
              <a:rPr lang="en-GB" dirty="0" smtClean="0"/>
              <a:t>This development tasks is also working towards</a:t>
            </a:r>
            <a:r>
              <a:rPr lang="en-GB" baseline="0" dirty="0" smtClean="0"/>
              <a:t> delivery of data </a:t>
            </a:r>
            <a:r>
              <a:rPr lang="en-GB" dirty="0" smtClean="0"/>
              <a:t>in the GEOSS portal</a:t>
            </a:r>
          </a:p>
          <a:p>
            <a:endParaRPr lang="en-GB" dirty="0" smtClean="0"/>
          </a:p>
          <a:p>
            <a:r>
              <a:rPr lang="en-GB" dirty="0" smtClean="0"/>
              <a:t>Global Earth Observation System of Systems (GEOSS)</a:t>
            </a:r>
          </a:p>
          <a:p>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6</a:t>
            </a:fld>
            <a:endParaRPr lang="en-GB"/>
          </a:p>
        </p:txBody>
      </p:sp>
    </p:spTree>
    <p:extLst>
      <p:ext uri="{BB962C8B-B14F-4D97-AF65-F5344CB8AC3E}">
        <p14:creationId xmlns:p14="http://schemas.microsoft.com/office/powerpoint/2010/main" val="402383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6B7311-CB82-41DC-99BE-6380CBD1D91A}" type="slidenum">
              <a:rPr lang="en-GB" smtClean="0"/>
              <a:t>7</a:t>
            </a:fld>
            <a:endParaRPr lang="en-GB"/>
          </a:p>
        </p:txBody>
      </p:sp>
    </p:spTree>
    <p:extLst>
      <p:ext uri="{BB962C8B-B14F-4D97-AF65-F5344CB8AC3E}">
        <p14:creationId xmlns:p14="http://schemas.microsoft.com/office/powerpoint/2010/main" val="66454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8</a:t>
            </a:fld>
            <a:endParaRPr lang="en-GB"/>
          </a:p>
        </p:txBody>
      </p:sp>
    </p:spTree>
    <p:extLst>
      <p:ext uri="{BB962C8B-B14F-4D97-AF65-F5344CB8AC3E}">
        <p14:creationId xmlns:p14="http://schemas.microsoft.com/office/powerpoint/2010/main" val="333946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7311-CB82-41DC-99BE-6380CBD1D91A}" type="slidenum">
              <a:rPr lang="en-GB" smtClean="0"/>
              <a:t>9</a:t>
            </a:fld>
            <a:endParaRPr lang="en-GB"/>
          </a:p>
        </p:txBody>
      </p:sp>
    </p:spTree>
    <p:extLst>
      <p:ext uri="{BB962C8B-B14F-4D97-AF65-F5344CB8AC3E}">
        <p14:creationId xmlns:p14="http://schemas.microsoft.com/office/powerpoint/2010/main" val="1242410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5F9956E-E020-4301-AFC1-1776406C9AD7}" type="datetimeFigureOut">
              <a:rPr lang="en-US">
                <a:solidFill>
                  <a:srgbClr val="DBF5F9">
                    <a:shade val="90000"/>
                  </a:srgbClr>
                </a:solidFill>
              </a:rPr>
              <a:pPr>
                <a:defRPr/>
              </a:pPr>
              <a:t>3/31/2015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GB">
                <a:solidFill>
                  <a:srgbClr val="DBF5F9">
                    <a:shade val="90000"/>
                  </a:srgbClr>
                </a:solidFill>
              </a:rPr>
              <a:t>sdqsdqsd</a:t>
            </a:r>
          </a:p>
        </p:txBody>
      </p:sp>
    </p:spTree>
    <p:extLst>
      <p:ext uri="{BB962C8B-B14F-4D97-AF65-F5344CB8AC3E}">
        <p14:creationId xmlns:p14="http://schemas.microsoft.com/office/powerpoint/2010/main" val="15113221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1D98997-0E3B-4A3B-9EED-4C7B19CB82DE}"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lgn="ctr" eaLnBrk="0" fontAlgn="base" hangingPunct="0">
              <a:spcBef>
                <a:spcPct val="0"/>
              </a:spcBef>
              <a:spcAft>
                <a:spcPct val="0"/>
              </a:spcAft>
              <a:defRPr/>
            </a:pPr>
            <a:fld id="{782B6D14-5C4E-4F88-BF06-AC49F3B27F10}" type="slidenum">
              <a:rPr lang="en-GB" sz="2000">
                <a:solidFill>
                  <a:srgbClr val="0F6FC6"/>
                </a:solidFill>
                <a:latin typeface="Arial" charset="0"/>
              </a:rPr>
              <a:pPr algn="ctr" eaLnBrk="0" fontAlgn="base" hangingPunct="0">
                <a:spcBef>
                  <a:spcPct val="0"/>
                </a:spcBef>
                <a:spcAft>
                  <a:spcPct val="0"/>
                </a:spcAft>
                <a:defRPr/>
              </a:pPr>
              <a:t>‹#›</a:t>
            </a:fld>
            <a:endParaRPr lang="en-GB" sz="2000">
              <a:solidFill>
                <a:srgbClr val="0F6FC6"/>
              </a:solidFill>
              <a:latin typeface="Arial" charset="0"/>
            </a:endParaRPr>
          </a:p>
        </p:txBody>
      </p:sp>
    </p:spTree>
    <p:extLst>
      <p:ext uri="{BB962C8B-B14F-4D97-AF65-F5344CB8AC3E}">
        <p14:creationId xmlns:p14="http://schemas.microsoft.com/office/powerpoint/2010/main" val="54180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E53325-676E-4991-A74B-56061FED7CA6}"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lgn="ctr" eaLnBrk="0" fontAlgn="base" hangingPunct="0">
              <a:spcBef>
                <a:spcPct val="0"/>
              </a:spcBef>
              <a:spcAft>
                <a:spcPct val="0"/>
              </a:spcAft>
              <a:defRPr/>
            </a:pPr>
            <a:fld id="{6DC3F000-A629-421D-A9BB-E415A9D2FCD8}" type="slidenum">
              <a:rPr lang="en-GB" sz="2000">
                <a:solidFill>
                  <a:srgbClr val="0F6FC6"/>
                </a:solidFill>
                <a:latin typeface="Arial" charset="0"/>
              </a:rPr>
              <a:pPr algn="ctr" eaLnBrk="0" fontAlgn="base" hangingPunct="0">
                <a:spcBef>
                  <a:spcPct val="0"/>
                </a:spcBef>
                <a:spcAft>
                  <a:spcPct val="0"/>
                </a:spcAft>
                <a:defRPr/>
              </a:pPr>
              <a:t>‹#›</a:t>
            </a:fld>
            <a:endParaRPr lang="en-GB" sz="2000">
              <a:solidFill>
                <a:srgbClr val="0F6FC6"/>
              </a:solidFill>
              <a:latin typeface="Arial" charset="0"/>
            </a:endParaRPr>
          </a:p>
        </p:txBody>
      </p:sp>
    </p:spTree>
    <p:extLst>
      <p:ext uri="{BB962C8B-B14F-4D97-AF65-F5344CB8AC3E}">
        <p14:creationId xmlns:p14="http://schemas.microsoft.com/office/powerpoint/2010/main" val="419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188" y="260350"/>
            <a:ext cx="12255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CA02D42-8C86-4E38-8765-B19BCBDCE3B1}"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169999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6B2A29-403B-4562-A4C2-A1B3C63F3024}" type="datetimeFigureOut">
              <a:rPr lang="en-US">
                <a:solidFill>
                  <a:srgbClr val="DBF5F9">
                    <a:shade val="90000"/>
                  </a:srgbClr>
                </a:solidFill>
              </a:rPr>
              <a:pPr>
                <a:defRPr/>
              </a:pPr>
              <a:t>3/31/2015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srgbClr val="DBF5F9">
                    <a:shade val="90000"/>
                  </a:srgbClr>
                </a:solidFill>
              </a:rPr>
              <a:t>sdqsdqsd</a:t>
            </a:r>
          </a:p>
        </p:txBody>
      </p:sp>
    </p:spTree>
    <p:extLst>
      <p:ext uri="{BB962C8B-B14F-4D97-AF65-F5344CB8AC3E}">
        <p14:creationId xmlns:p14="http://schemas.microsoft.com/office/powerpoint/2010/main" val="31844814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8B17736-500A-4E33-9666-3034A4AB9843}"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56768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61C9309-9931-44DA-B1DF-3C0F182A434F}"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201618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98174DA-8432-4CFF-9B80-107520F86545}"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21217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4BB4BF0-68E3-4B69-A3CC-31F00A06E0D9}"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423998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FF6F34-162B-44ED-BADE-D4CA764DA460}" type="datetimeFigureOut">
              <a:rPr lang="en-US">
                <a:solidFill>
                  <a:srgbClr val="04617B">
                    <a:shade val="90000"/>
                  </a:srgbClr>
                </a:solidFill>
              </a:rPr>
              <a:pPr>
                <a:defRPr/>
              </a:pPr>
              <a:t>3/31/2015</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Tree>
    <p:extLst>
      <p:ext uri="{BB962C8B-B14F-4D97-AF65-F5344CB8AC3E}">
        <p14:creationId xmlns:p14="http://schemas.microsoft.com/office/powerpoint/2010/main" val="66909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DD510B0-EDD4-4BB6-8155-7089B3ADB49D}" type="datetimeFigureOut">
              <a:rPr lang="en-US">
                <a:solidFill>
                  <a:srgbClr val="04617B">
                    <a:shade val="90000"/>
                  </a:srgbClr>
                </a:solidFill>
              </a:rPr>
              <a:pPr>
                <a:defRPr/>
              </a:pPr>
              <a:t>3/31/2015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GB">
                <a:solidFill>
                  <a:srgbClr val="04617B">
                    <a:shade val="90000"/>
                  </a:srgbClr>
                </a:solidFill>
              </a:rPr>
              <a:t>sdqsdqsd</a:t>
            </a:r>
          </a:p>
        </p:txBody>
      </p:sp>
      <p:sp>
        <p:nvSpPr>
          <p:cNvPr id="11" name="Slide Number Placeholder 6"/>
          <p:cNvSpPr>
            <a:spLocks noGrp="1"/>
          </p:cNvSpPr>
          <p:nvPr>
            <p:ph type="sldNum" sz="quarter" idx="12"/>
          </p:nvPr>
        </p:nvSpPr>
        <p:spPr>
          <a:xfrm>
            <a:off x="8077200" y="6356350"/>
            <a:ext cx="609600" cy="365125"/>
          </a:xfrm>
          <a:prstGeom prst="rect">
            <a:avLst/>
          </a:prstGeom>
        </p:spPr>
        <p:txBody>
          <a:bodyPr/>
          <a:lstStyle>
            <a:lvl1pPr>
              <a:defRPr/>
            </a:lvl1pPr>
          </a:lstStyle>
          <a:p>
            <a:pPr algn="ctr" eaLnBrk="0" fontAlgn="base" hangingPunct="0">
              <a:spcBef>
                <a:spcPct val="0"/>
              </a:spcBef>
              <a:spcAft>
                <a:spcPct val="0"/>
              </a:spcAft>
              <a:defRPr/>
            </a:pPr>
            <a:fld id="{D4019B83-DB2E-4236-B03D-99464206D30C}" type="slidenum">
              <a:rPr lang="en-GB" sz="2000">
                <a:solidFill>
                  <a:srgbClr val="0F6FC6"/>
                </a:solidFill>
                <a:latin typeface="Arial" charset="0"/>
              </a:rPr>
              <a:pPr algn="ctr" eaLnBrk="0" fontAlgn="base" hangingPunct="0">
                <a:spcBef>
                  <a:spcPct val="0"/>
                </a:spcBef>
                <a:spcAft>
                  <a:spcPct val="0"/>
                </a:spcAft>
                <a:defRPr/>
              </a:pPr>
              <a:t>‹#›</a:t>
            </a:fld>
            <a:endParaRPr lang="en-GB" sz="2000">
              <a:solidFill>
                <a:srgbClr val="0F6FC6"/>
              </a:solidFill>
              <a:latin typeface="Arial" charset="0"/>
            </a:endParaRPr>
          </a:p>
        </p:txBody>
      </p:sp>
    </p:spTree>
    <p:extLst>
      <p:ext uri="{BB962C8B-B14F-4D97-AF65-F5344CB8AC3E}">
        <p14:creationId xmlns:p14="http://schemas.microsoft.com/office/powerpoint/2010/main" val="374733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CB80FFB8-45F7-4FB5-8E26-CE702835B1F4}" type="datetimeFigureOut">
              <a:rPr lang="en-US">
                <a:solidFill>
                  <a:srgbClr val="04617B">
                    <a:shade val="90000"/>
                  </a:srgbClr>
                </a:solidFill>
                <a:latin typeface="Arial" charset="0"/>
              </a:rPr>
              <a:pPr fontAlgn="base">
                <a:spcBef>
                  <a:spcPct val="0"/>
                </a:spcBef>
                <a:spcAft>
                  <a:spcPct val="0"/>
                </a:spcAft>
                <a:defRPr/>
              </a:pPr>
              <a:t>3/31/2015</a:t>
            </a:fld>
            <a:endParaRPr lang="en-US" dirty="0">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en-GB">
                <a:solidFill>
                  <a:srgbClr val="04617B">
                    <a:shade val="90000"/>
                  </a:srgbClr>
                </a:solidFill>
                <a:latin typeface="Arial" charset="0"/>
              </a:rPr>
              <a:t>sdqsdqsd</a:t>
            </a:r>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2000">
                <a:solidFill>
                  <a:srgbClr val="0F6FC6"/>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US" sz="2000">
                <a:solidFill>
                  <a:srgbClr val="0F6FC6"/>
                </a:solidFill>
                <a:latin typeface="Arial" charset="0"/>
              </a:endParaRPr>
            </a:p>
          </p:txBody>
        </p:sp>
      </p:grpSp>
    </p:spTree>
    <p:extLst>
      <p:ext uri="{BB962C8B-B14F-4D97-AF65-F5344CB8AC3E}">
        <p14:creationId xmlns:p14="http://schemas.microsoft.com/office/powerpoint/2010/main" val="2072419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wmf"/><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39750" y="979488"/>
            <a:ext cx="8207375" cy="5632311"/>
          </a:xfrm>
          <a:prstGeom prst="rect">
            <a:avLst/>
          </a:prstGeom>
          <a:noFill/>
        </p:spPr>
        <p:txBody>
          <a:bodyPr>
            <a:spAutoFit/>
          </a:bodyPr>
          <a:lstStyle/>
          <a:p>
            <a:pPr algn="ctr" eaLnBrk="0" fontAlgn="base" hangingPunct="0">
              <a:spcBef>
                <a:spcPct val="0"/>
              </a:spcBef>
              <a:spcAft>
                <a:spcPct val="0"/>
              </a:spcAft>
              <a:defRPr/>
            </a:pPr>
            <a:r>
              <a:rPr lang="en-GB" sz="3600" b="1" dirty="0">
                <a:solidFill>
                  <a:srgbClr val="0BD0D9">
                    <a:lumMod val="50000"/>
                  </a:srgbClr>
                </a:solidFill>
                <a:latin typeface="Calibri"/>
              </a:rPr>
              <a:t>Ocean Data Interoperability Platform </a:t>
            </a:r>
          </a:p>
          <a:p>
            <a:pPr algn="ctr" eaLnBrk="0" fontAlgn="base" hangingPunct="0">
              <a:spcBef>
                <a:spcPct val="0"/>
              </a:spcBef>
              <a:spcAft>
                <a:spcPct val="0"/>
              </a:spcAft>
              <a:defRPr/>
            </a:pPr>
            <a:endParaRPr lang="en-GB" sz="2000" dirty="0">
              <a:solidFill>
                <a:srgbClr val="002060"/>
              </a:solidFill>
              <a:latin typeface="Calibri"/>
            </a:endParaRPr>
          </a:p>
          <a:p>
            <a:pPr algn="ctr" eaLnBrk="0" fontAlgn="base" hangingPunct="0">
              <a:spcBef>
                <a:spcPct val="0"/>
              </a:spcBef>
              <a:spcAft>
                <a:spcPct val="0"/>
              </a:spcAft>
              <a:defRPr/>
            </a:pPr>
            <a:r>
              <a:rPr lang="en-GB" sz="2400" dirty="0">
                <a:solidFill>
                  <a:srgbClr val="002060"/>
                </a:solidFill>
                <a:latin typeface="Calibri"/>
              </a:rPr>
              <a:t>EU-US-Australia  collaborative project</a:t>
            </a:r>
          </a:p>
          <a:p>
            <a:pPr algn="ctr" eaLnBrk="0" fontAlgn="base" hangingPunct="0">
              <a:spcBef>
                <a:spcPct val="0"/>
              </a:spcBef>
              <a:spcAft>
                <a:spcPct val="0"/>
              </a:spcAft>
              <a:defRPr/>
            </a:pPr>
            <a:endParaRPr lang="en-GB" sz="2400" dirty="0">
              <a:solidFill>
                <a:prstClr val="white"/>
              </a:solidFill>
              <a:latin typeface="Calibri"/>
            </a:endParaRPr>
          </a:p>
          <a:p>
            <a:pPr algn="ctr" fontAlgn="base">
              <a:lnSpc>
                <a:spcPct val="80000"/>
              </a:lnSpc>
              <a:spcBef>
                <a:spcPct val="0"/>
              </a:spcBef>
              <a:spcAft>
                <a:spcPct val="0"/>
              </a:spcAft>
              <a:defRPr/>
            </a:pPr>
            <a:r>
              <a:rPr lang="en-GB" sz="2000" b="1" dirty="0">
                <a:solidFill>
                  <a:srgbClr val="002060"/>
                </a:solidFill>
                <a:latin typeface="Calibri"/>
              </a:rPr>
              <a:t>Grant Number: 312492</a:t>
            </a:r>
          </a:p>
          <a:p>
            <a:pPr algn="ctr" fontAlgn="base">
              <a:lnSpc>
                <a:spcPct val="80000"/>
              </a:lnSpc>
              <a:spcBef>
                <a:spcPct val="0"/>
              </a:spcBef>
              <a:spcAft>
                <a:spcPct val="0"/>
              </a:spcAft>
              <a:defRPr/>
            </a:pPr>
            <a:endParaRPr lang="en-GB" sz="2000" b="1" dirty="0">
              <a:solidFill>
                <a:srgbClr val="002060"/>
              </a:solidFill>
              <a:latin typeface="Calibri"/>
            </a:endParaRPr>
          </a:p>
          <a:p>
            <a:pPr algn="ctr" fontAlgn="base">
              <a:lnSpc>
                <a:spcPct val="80000"/>
              </a:lnSpc>
              <a:spcBef>
                <a:spcPct val="0"/>
              </a:spcBef>
              <a:spcAft>
                <a:spcPct val="0"/>
              </a:spcAft>
              <a:defRPr/>
            </a:pPr>
            <a:r>
              <a:rPr lang="en-GB" sz="2000" b="1" dirty="0">
                <a:solidFill>
                  <a:srgbClr val="002060"/>
                </a:solidFill>
                <a:latin typeface="Calibri"/>
              </a:rPr>
              <a:t>Call: FP7-INFRASTRUCTURES-2012-1-INFSO</a:t>
            </a:r>
          </a:p>
          <a:p>
            <a:pPr algn="ctr" fontAlgn="base">
              <a:lnSpc>
                <a:spcPct val="80000"/>
              </a:lnSpc>
              <a:spcBef>
                <a:spcPct val="0"/>
              </a:spcBef>
              <a:spcAft>
                <a:spcPct val="0"/>
              </a:spcAft>
              <a:defRPr/>
            </a:pPr>
            <a:r>
              <a:rPr lang="en-GB" sz="2000" b="1" dirty="0">
                <a:solidFill>
                  <a:srgbClr val="002060"/>
                </a:solidFill>
                <a:latin typeface="Calibri"/>
              </a:rPr>
              <a:t>Activity: INFRA-2012-3.2: International co-operation with the USA </a:t>
            </a:r>
          </a:p>
          <a:p>
            <a:pPr algn="ctr" fontAlgn="base">
              <a:lnSpc>
                <a:spcPct val="80000"/>
              </a:lnSpc>
              <a:spcBef>
                <a:spcPct val="0"/>
              </a:spcBef>
              <a:spcAft>
                <a:spcPct val="0"/>
              </a:spcAft>
              <a:defRPr/>
            </a:pPr>
            <a:r>
              <a:rPr lang="en-GB" sz="2000" b="1" dirty="0">
                <a:solidFill>
                  <a:srgbClr val="002060"/>
                </a:solidFill>
                <a:latin typeface="Calibri"/>
              </a:rPr>
              <a:t>on common e-infrastructure for scientific data</a:t>
            </a:r>
          </a:p>
          <a:p>
            <a:pPr algn="ctr" eaLnBrk="0" fontAlgn="base" hangingPunct="0">
              <a:spcBef>
                <a:spcPct val="0"/>
              </a:spcBef>
              <a:spcAft>
                <a:spcPct val="0"/>
              </a:spcAft>
              <a:defRPr/>
            </a:pPr>
            <a:endParaRPr lang="en-GB" sz="2400" dirty="0">
              <a:solidFill>
                <a:prstClr val="white"/>
              </a:solidFill>
              <a:latin typeface="Calibri"/>
            </a:endParaRPr>
          </a:p>
          <a:p>
            <a:pPr algn="ctr" eaLnBrk="0" fontAlgn="base" hangingPunct="0">
              <a:spcBef>
                <a:spcPct val="0"/>
              </a:spcBef>
              <a:spcAft>
                <a:spcPct val="0"/>
              </a:spcAft>
              <a:defRPr/>
            </a:pPr>
            <a:r>
              <a:rPr lang="en-GB" sz="2400" dirty="0">
                <a:solidFill>
                  <a:srgbClr val="002060"/>
                </a:solidFill>
                <a:latin typeface="Calibri"/>
              </a:rPr>
              <a:t>Start date: 1 October 2012 </a:t>
            </a:r>
            <a:endParaRPr lang="en-GB" sz="800" dirty="0">
              <a:solidFill>
                <a:srgbClr val="002060"/>
              </a:solidFill>
              <a:latin typeface="Calibri"/>
            </a:endParaRPr>
          </a:p>
          <a:p>
            <a:pPr algn="ctr" eaLnBrk="0" fontAlgn="base" hangingPunct="0">
              <a:spcBef>
                <a:spcPct val="0"/>
              </a:spcBef>
              <a:spcAft>
                <a:spcPct val="0"/>
              </a:spcAft>
              <a:defRPr/>
            </a:pPr>
            <a:r>
              <a:rPr lang="en-GB" sz="2400" dirty="0" smtClean="0">
                <a:solidFill>
                  <a:srgbClr val="002060"/>
                </a:solidFill>
                <a:latin typeface="Calibri"/>
              </a:rPr>
              <a:t>Duration</a:t>
            </a:r>
            <a:r>
              <a:rPr lang="en-GB" sz="2400" dirty="0">
                <a:solidFill>
                  <a:srgbClr val="002060"/>
                </a:solidFill>
                <a:latin typeface="Calibri"/>
              </a:rPr>
              <a:t>: 36 </a:t>
            </a:r>
            <a:r>
              <a:rPr lang="en-GB" sz="2400" dirty="0" smtClean="0">
                <a:solidFill>
                  <a:srgbClr val="002060"/>
                </a:solidFill>
                <a:latin typeface="Calibri"/>
              </a:rPr>
              <a:t>months</a:t>
            </a:r>
          </a:p>
          <a:p>
            <a:pPr algn="ctr" eaLnBrk="0" fontAlgn="base" hangingPunct="0">
              <a:spcBef>
                <a:spcPct val="0"/>
              </a:spcBef>
              <a:spcAft>
                <a:spcPct val="0"/>
              </a:spcAft>
              <a:defRPr/>
            </a:pPr>
            <a:r>
              <a:rPr lang="en-GB" sz="2400" dirty="0" smtClean="0">
                <a:solidFill>
                  <a:srgbClr val="002060"/>
                </a:solidFill>
                <a:latin typeface="Calibri"/>
              </a:rPr>
              <a:t>http://odig.org/</a:t>
            </a:r>
            <a:endParaRPr lang="en-GB" sz="2400" dirty="0">
              <a:solidFill>
                <a:srgbClr val="002060"/>
              </a:solidFill>
              <a:latin typeface="Calibri"/>
            </a:endParaRPr>
          </a:p>
          <a:p>
            <a:pPr algn="ctr" eaLnBrk="0" fontAlgn="base" hangingPunct="0">
              <a:spcBef>
                <a:spcPct val="0"/>
              </a:spcBef>
              <a:spcAft>
                <a:spcPct val="0"/>
              </a:spcAft>
              <a:defRPr/>
            </a:pPr>
            <a:endParaRPr lang="en-GB" sz="2400" dirty="0">
              <a:solidFill>
                <a:srgbClr val="002060"/>
              </a:solidFill>
              <a:latin typeface="Calibri"/>
            </a:endParaRPr>
          </a:p>
          <a:p>
            <a:pPr algn="ctr" eaLnBrk="0" fontAlgn="base" hangingPunct="0">
              <a:spcBef>
                <a:spcPct val="0"/>
              </a:spcBef>
              <a:spcAft>
                <a:spcPct val="0"/>
              </a:spcAft>
              <a:defRPr/>
            </a:pPr>
            <a:r>
              <a:rPr lang="en-GB" sz="2400" dirty="0">
                <a:solidFill>
                  <a:srgbClr val="002060"/>
                </a:solidFill>
                <a:latin typeface="Calibri"/>
              </a:rPr>
              <a:t>Funded in parallel by European Commission, National Science Foundation (NSF) and Australian </a:t>
            </a:r>
            <a:r>
              <a:rPr lang="en-GB" sz="2400" dirty="0" smtClean="0">
                <a:solidFill>
                  <a:srgbClr val="002060"/>
                </a:solidFill>
                <a:latin typeface="Calibri"/>
              </a:rPr>
              <a:t>Government</a:t>
            </a:r>
            <a:endParaRPr lang="en-GB" sz="2000" dirty="0">
              <a:solidFill>
                <a:prstClr val="white"/>
              </a:solidFill>
              <a:latin typeface="Calibri"/>
            </a:endParaRPr>
          </a:p>
        </p:txBody>
      </p:sp>
    </p:spTree>
    <p:extLst>
      <p:ext uri="{BB962C8B-B14F-4D97-AF65-F5344CB8AC3E}">
        <p14:creationId xmlns:p14="http://schemas.microsoft.com/office/powerpoint/2010/main" val="121326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764704"/>
            <a:ext cx="8229600" cy="636588"/>
          </a:xfrm>
        </p:spPr>
        <p:txBody>
          <a:bodyPr/>
          <a:lstStyle/>
          <a:p>
            <a:pPr eaLnBrk="1" hangingPunct="1"/>
            <a:r>
              <a:rPr lang="en-GB" altLang="en-US" sz="3600" b="1" dirty="0" smtClean="0"/>
              <a:t>ODIP objectives</a:t>
            </a:r>
            <a:r>
              <a:rPr lang="en-GB" altLang="en-US" sz="3600" b="1" dirty="0"/>
              <a:t>:</a:t>
            </a:r>
            <a:endParaRPr lang="en-GB" altLang="en-US" sz="3600" b="1" dirty="0" smtClean="0"/>
          </a:p>
        </p:txBody>
      </p:sp>
      <p:sp>
        <p:nvSpPr>
          <p:cNvPr id="17411" name="Content Placeholder 2"/>
          <p:cNvSpPr>
            <a:spLocks noGrp="1"/>
          </p:cNvSpPr>
          <p:nvPr>
            <p:ph idx="1"/>
          </p:nvPr>
        </p:nvSpPr>
        <p:spPr>
          <a:xfrm>
            <a:off x="250825" y="1485503"/>
            <a:ext cx="8642350" cy="5255865"/>
          </a:xfrm>
        </p:spPr>
        <p:txBody>
          <a:bodyPr/>
          <a:lstStyle/>
          <a:p>
            <a:pPr eaLnBrk="1" hangingPunct="1">
              <a:lnSpc>
                <a:spcPct val="90000"/>
              </a:lnSpc>
              <a:spcAft>
                <a:spcPts val="1200"/>
              </a:spcAft>
            </a:pPr>
            <a:r>
              <a:rPr lang="en-GB" altLang="en-US" dirty="0" smtClean="0">
                <a:solidFill>
                  <a:srgbClr val="002060"/>
                </a:solidFill>
                <a:latin typeface="Calibri" pitchFamily="34" charset="0"/>
              </a:rPr>
              <a:t>Developing collaboration platform for organised dialogue between partners</a:t>
            </a:r>
          </a:p>
          <a:p>
            <a:pPr eaLnBrk="1" hangingPunct="1">
              <a:lnSpc>
                <a:spcPct val="90000"/>
              </a:lnSpc>
              <a:spcAft>
                <a:spcPts val="1200"/>
              </a:spcAft>
            </a:pPr>
            <a:r>
              <a:rPr lang="en-US" altLang="en-US" dirty="0">
                <a:solidFill>
                  <a:srgbClr val="002060"/>
                </a:solidFill>
                <a:latin typeface="Calibri" pitchFamily="34" charset="0"/>
              </a:rPr>
              <a:t>Establishing a European - USA - Australia co-ordination platform to support development of  interoperability between existing marine data management </a:t>
            </a:r>
            <a:r>
              <a:rPr lang="en-US" altLang="en-US" dirty="0" smtClean="0">
                <a:solidFill>
                  <a:srgbClr val="002060"/>
                </a:solidFill>
                <a:latin typeface="Calibri" pitchFamily="34" charset="0"/>
              </a:rPr>
              <a:t>infrastructures</a:t>
            </a:r>
            <a:endParaRPr lang="en-GB" altLang="en-US" dirty="0" smtClean="0">
              <a:solidFill>
                <a:srgbClr val="002060"/>
              </a:solidFill>
              <a:latin typeface="Calibri" pitchFamily="34" charset="0"/>
            </a:endParaRPr>
          </a:p>
          <a:p>
            <a:pPr eaLnBrk="1" hangingPunct="1">
              <a:lnSpc>
                <a:spcPct val="90000"/>
              </a:lnSpc>
              <a:spcAft>
                <a:spcPts val="1200"/>
              </a:spcAft>
            </a:pPr>
            <a:r>
              <a:rPr lang="en-GB" altLang="en-US" dirty="0" smtClean="0">
                <a:solidFill>
                  <a:srgbClr val="002060"/>
                </a:solidFill>
                <a:latin typeface="+mj-lt"/>
                <a:cs typeface="Arial" charset="0"/>
              </a:rPr>
              <a:t>Creating  and publishing inventories of existing standards and policies</a:t>
            </a:r>
          </a:p>
          <a:p>
            <a:pPr eaLnBrk="1" hangingPunct="1">
              <a:lnSpc>
                <a:spcPct val="90000"/>
              </a:lnSpc>
              <a:spcBef>
                <a:spcPts val="1200"/>
              </a:spcBef>
              <a:spcAft>
                <a:spcPts val="1200"/>
              </a:spcAft>
            </a:pPr>
            <a:r>
              <a:rPr lang="en-GB" altLang="en-US" dirty="0" smtClean="0">
                <a:solidFill>
                  <a:srgbClr val="002060"/>
                </a:solidFill>
                <a:latin typeface="+mj-lt"/>
                <a:cs typeface="Arial" charset="0"/>
              </a:rPr>
              <a:t>Regular joint workshops to develop interoperability solutions and/or agree on common standards</a:t>
            </a:r>
          </a:p>
          <a:p>
            <a:pPr eaLnBrk="1" hangingPunct="1">
              <a:lnSpc>
                <a:spcPct val="90000"/>
              </a:lnSpc>
              <a:spcBef>
                <a:spcPts val="1200"/>
              </a:spcBef>
              <a:spcAft>
                <a:spcPts val="1200"/>
              </a:spcAft>
            </a:pPr>
            <a:r>
              <a:rPr lang="en-GB" altLang="en-US" dirty="0" smtClean="0">
                <a:solidFill>
                  <a:srgbClr val="002060"/>
                </a:solidFill>
                <a:latin typeface="+mj-lt"/>
                <a:cs typeface="Arial" charset="0"/>
              </a:rPr>
              <a:t>Development of prototypes for testing and evaluating potential interoperability solutions</a:t>
            </a:r>
          </a:p>
        </p:txBody>
      </p:sp>
    </p:spTree>
    <p:extLst>
      <p:ext uri="{BB962C8B-B14F-4D97-AF65-F5344CB8AC3E}">
        <p14:creationId xmlns:p14="http://schemas.microsoft.com/office/powerpoint/2010/main" val="123705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9750" y="1628775"/>
            <a:ext cx="8280400" cy="2178050"/>
          </a:xfrm>
        </p:spPr>
        <p:txBody>
          <a:bodyPr>
            <a:normAutofit/>
          </a:bodyPr>
          <a:lstStyle/>
          <a:p>
            <a:pPr marL="0" indent="0" eaLnBrk="1" fontAlgn="auto" hangingPunct="1">
              <a:lnSpc>
                <a:spcPct val="110000"/>
              </a:lnSpc>
              <a:spcAft>
                <a:spcPts val="0"/>
              </a:spcAft>
              <a:buClr>
                <a:schemeClr val="accent3"/>
              </a:buClr>
              <a:buFont typeface="Wingdings 2" pitchFamily="18" charset="2"/>
              <a:buNone/>
              <a:defRPr/>
            </a:pPr>
            <a:r>
              <a:rPr lang="en-GB" sz="2800" b="1" dirty="0" smtClean="0">
                <a:solidFill>
                  <a:srgbClr val="002060"/>
                </a:solidFill>
                <a:latin typeface="+mj-lt"/>
              </a:rPr>
              <a:t>Europe:  10 EU funded partners: 6 countries</a:t>
            </a:r>
            <a:r>
              <a:rPr lang="en-GB" sz="2400" dirty="0" smtClean="0">
                <a:solidFill>
                  <a:srgbClr val="002060"/>
                </a:solidFill>
                <a:latin typeface="+mj-lt"/>
              </a:rPr>
              <a:t/>
            </a:r>
            <a:br>
              <a:rPr lang="en-GB" sz="2400" dirty="0" smtClean="0">
                <a:solidFill>
                  <a:srgbClr val="002060"/>
                </a:solidFill>
                <a:latin typeface="+mj-lt"/>
              </a:rPr>
            </a:br>
            <a:r>
              <a:rPr lang="en-GB" sz="2400" dirty="0" smtClean="0">
                <a:solidFill>
                  <a:srgbClr val="002060"/>
                </a:solidFill>
                <a:latin typeface="+mj-lt"/>
              </a:rPr>
              <a:t>NERC-BGS/BODC, MARIS, OGS, IFREMER, HCMR, ENEA, ULG, CNR, RBINS-MUMM, TNO</a:t>
            </a:r>
          </a:p>
          <a:p>
            <a:pPr marL="274320" indent="-274320" eaLnBrk="1" fontAlgn="auto" hangingPunct="1">
              <a:lnSpc>
                <a:spcPct val="110000"/>
              </a:lnSpc>
              <a:spcAft>
                <a:spcPts val="0"/>
              </a:spcAft>
              <a:buClr>
                <a:schemeClr val="accent3"/>
              </a:buClr>
              <a:buFont typeface="Wingdings 2"/>
              <a:buChar char=""/>
              <a:defRPr/>
            </a:pPr>
            <a:endParaRPr lang="en-GB" sz="2400" dirty="0" smtClean="0">
              <a:solidFill>
                <a:srgbClr val="002060"/>
              </a:solidFill>
              <a:latin typeface="+mj-lt"/>
            </a:endParaRPr>
          </a:p>
          <a:p>
            <a:pPr marL="274320" indent="-274320" eaLnBrk="1" fontAlgn="auto" hangingPunct="1">
              <a:lnSpc>
                <a:spcPct val="110000"/>
              </a:lnSpc>
              <a:spcAft>
                <a:spcPts val="0"/>
              </a:spcAft>
              <a:buClr>
                <a:schemeClr val="accent3"/>
              </a:buClr>
              <a:buFont typeface="Wingdings 2"/>
              <a:buChar char=""/>
              <a:defRPr/>
            </a:pPr>
            <a:endParaRPr lang="en-GB" sz="2400" dirty="0" smtClean="0">
              <a:solidFill>
                <a:srgbClr val="002060"/>
              </a:solidFill>
              <a:latin typeface="+mj-lt"/>
            </a:endParaRPr>
          </a:p>
          <a:p>
            <a:pPr marL="274320" indent="-274320" eaLnBrk="1" fontAlgn="auto" hangingPunct="1">
              <a:lnSpc>
                <a:spcPct val="110000"/>
              </a:lnSpc>
              <a:spcAft>
                <a:spcPts val="0"/>
              </a:spcAft>
              <a:buClr>
                <a:schemeClr val="accent3"/>
              </a:buClr>
              <a:buFont typeface="Wingdings 2"/>
              <a:buChar char=""/>
              <a:defRPr/>
            </a:pPr>
            <a:endParaRPr lang="en-GB" sz="2400" b="1" dirty="0" smtClean="0">
              <a:solidFill>
                <a:srgbClr val="002060"/>
              </a:solidFill>
              <a:latin typeface="+mj-lt"/>
            </a:endParaRPr>
          </a:p>
        </p:txBody>
      </p:sp>
      <p:pic>
        <p:nvPicPr>
          <p:cNvPr id="13315" name="Picture 3" descr="BE_MUMM-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437063"/>
            <a:ext cx="13858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BOD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581525"/>
            <a:ext cx="2760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OG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3321050"/>
            <a:ext cx="12969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maris_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437063"/>
            <a:ext cx="15113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Logo_Ifremer_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446463"/>
            <a:ext cx="2087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logoHCM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5516563"/>
            <a:ext cx="158273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University-of-Liege-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4163" y="3213100"/>
            <a:ext cx="12652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Logo_TN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213100"/>
            <a:ext cx="10144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logo_enea.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55875" y="6021388"/>
            <a:ext cx="14398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03-%20logo_IIA_big%20new.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5661025"/>
            <a:ext cx="1168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descr="bgslogo1000.gif"/>
          <p:cNvPicPr>
            <a:picLocks noChangeAspect="1"/>
          </p:cNvPicPr>
          <p:nvPr/>
        </p:nvPicPr>
        <p:blipFill>
          <a:blip r:embed="rId13">
            <a:extLst>
              <a:ext uri="{28A0092B-C50C-407E-A947-70E740481C1C}">
                <a14:useLocalDpi xmlns:a14="http://schemas.microsoft.com/office/drawing/2010/main" val="0"/>
              </a:ext>
            </a:extLst>
          </a:blip>
          <a:srcRect r="75969"/>
          <a:stretch>
            <a:fillRect/>
          </a:stretch>
        </p:blipFill>
        <p:spPr bwMode="auto">
          <a:xfrm>
            <a:off x="323850" y="5516563"/>
            <a:ext cx="10795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79388" y="858838"/>
            <a:ext cx="3529012" cy="646112"/>
          </a:xfrm>
          <a:prstGeom prst="rect">
            <a:avLst/>
          </a:prstGeom>
        </p:spPr>
        <p:txBody>
          <a:bodyPr>
            <a:spAutoFit/>
          </a:bodyPr>
          <a:lstStyle/>
          <a:p>
            <a:pPr algn="ctr" eaLnBrk="0" fontAlgn="base" hangingPunct="0">
              <a:spcBef>
                <a:spcPct val="0"/>
              </a:spcBef>
              <a:spcAft>
                <a:spcPct val="0"/>
              </a:spcAft>
              <a:defRPr/>
            </a:pPr>
            <a:r>
              <a:rPr lang="en-GB" sz="3600" b="1" dirty="0">
                <a:solidFill>
                  <a:srgbClr val="0BD0D9">
                    <a:lumMod val="50000"/>
                  </a:srgbClr>
                </a:solidFill>
                <a:latin typeface="Calibri"/>
              </a:rPr>
              <a:t>ODIP partners</a:t>
            </a:r>
          </a:p>
        </p:txBody>
      </p:sp>
    </p:spTree>
    <p:extLst>
      <p:ext uri="{BB962C8B-B14F-4D97-AF65-F5344CB8AC3E}">
        <p14:creationId xmlns:p14="http://schemas.microsoft.com/office/powerpoint/2010/main" val="341966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229600" cy="5832475"/>
          </a:xfrm>
        </p:spPr>
        <p:txBody>
          <a:bodyPr>
            <a:normAutofit fontScale="85000" lnSpcReduction="20000"/>
          </a:bodyPr>
          <a:lstStyle/>
          <a:p>
            <a:pPr marL="0" indent="0" eaLnBrk="1" fontAlgn="auto" hangingPunct="1">
              <a:lnSpc>
                <a:spcPct val="110000"/>
              </a:lnSpc>
              <a:spcBef>
                <a:spcPts val="0"/>
              </a:spcBef>
              <a:spcAft>
                <a:spcPts val="0"/>
              </a:spcAft>
              <a:buClr>
                <a:schemeClr val="accent3"/>
              </a:buClr>
              <a:buFont typeface="Wingdings 2" pitchFamily="18" charset="2"/>
              <a:buNone/>
              <a:defRPr/>
            </a:pPr>
            <a:r>
              <a:rPr lang="en-GB" sz="3600" b="1" dirty="0" smtClean="0">
                <a:solidFill>
                  <a:schemeClr val="accent3">
                    <a:lumMod val="50000"/>
                  </a:schemeClr>
                </a:solidFill>
                <a:latin typeface="+mj-lt"/>
              </a:rPr>
              <a:t>USA: NSF funded partners </a:t>
            </a:r>
          </a:p>
          <a:p>
            <a:pPr marL="0" indent="0" eaLnBrk="1" fontAlgn="auto" hangingPunct="1">
              <a:lnSpc>
                <a:spcPct val="110000"/>
              </a:lnSpc>
              <a:spcBef>
                <a:spcPts val="0"/>
              </a:spcBef>
              <a:spcAft>
                <a:spcPts val="0"/>
              </a:spcAft>
              <a:buClr>
                <a:schemeClr val="accent3"/>
              </a:buClr>
              <a:buFont typeface="Wingdings 2" pitchFamily="18" charset="2"/>
              <a:buNone/>
              <a:defRPr/>
            </a:pPr>
            <a:r>
              <a:rPr lang="en-GB" sz="2400" b="1" dirty="0" smtClean="0">
                <a:solidFill>
                  <a:schemeClr val="accent3">
                    <a:lumMod val="50000"/>
                  </a:schemeClr>
                </a:solidFill>
                <a:latin typeface="+mj-lt"/>
              </a:rPr>
              <a:t>(supplement to existing R2R project)</a:t>
            </a:r>
            <a:br>
              <a:rPr lang="en-GB" sz="2400" b="1" dirty="0" smtClean="0">
                <a:solidFill>
                  <a:schemeClr val="accent3">
                    <a:lumMod val="50000"/>
                  </a:schemeClr>
                </a:solidFill>
                <a:latin typeface="+mj-lt"/>
              </a:rPr>
            </a:br>
            <a:endParaRPr lang="en-GB" sz="2400" b="1" dirty="0" smtClean="0">
              <a:solidFill>
                <a:schemeClr val="accent3">
                  <a:lumMod val="50000"/>
                </a:schemeClr>
              </a:solidFill>
              <a:latin typeface="+mj-lt"/>
            </a:endParaRPr>
          </a:p>
          <a:p>
            <a:pPr marL="628650" indent="-533400" eaLnBrk="1" fontAlgn="auto" hangingPunct="1">
              <a:lnSpc>
                <a:spcPct val="110000"/>
              </a:lnSpc>
              <a:spcBef>
                <a:spcPts val="600"/>
              </a:spcBef>
              <a:spcAft>
                <a:spcPts val="600"/>
              </a:spcAft>
              <a:buClr>
                <a:schemeClr val="accent3"/>
              </a:buClr>
              <a:buFont typeface="Wingdings 2"/>
              <a:buChar char=""/>
              <a:defRPr/>
            </a:pPr>
            <a:r>
              <a:rPr lang="en-GB" sz="2100" dirty="0" smtClean="0">
                <a:solidFill>
                  <a:srgbClr val="002060"/>
                </a:solidFill>
                <a:latin typeface="Arial" pitchFamily="34" charset="0"/>
                <a:cs typeface="Arial" pitchFamily="34" charset="0"/>
              </a:rPr>
              <a:t>San Diego Supercomputer </a:t>
            </a:r>
            <a:r>
              <a:rPr lang="en-GB" sz="2100" dirty="0" err="1" smtClean="0">
                <a:solidFill>
                  <a:srgbClr val="002060"/>
                </a:solidFill>
                <a:latin typeface="Arial" pitchFamily="34" charset="0"/>
                <a:cs typeface="Arial" pitchFamily="34" charset="0"/>
              </a:rPr>
              <a:t>Center</a:t>
            </a:r>
            <a:r>
              <a:rPr lang="en-GB" sz="2100" dirty="0" smtClean="0">
                <a:solidFill>
                  <a:srgbClr val="002060"/>
                </a:solidFill>
                <a:latin typeface="Arial" pitchFamily="34" charset="0"/>
                <a:cs typeface="Arial" pitchFamily="34" charset="0"/>
              </a:rPr>
              <a:t> (SDSC)</a:t>
            </a:r>
          </a:p>
          <a:p>
            <a:pPr marL="628650" indent="-533400" eaLnBrk="1" fontAlgn="auto" hangingPunct="1">
              <a:lnSpc>
                <a:spcPct val="110000"/>
              </a:lnSpc>
              <a:spcBef>
                <a:spcPts val="600"/>
              </a:spcBef>
              <a:spcAft>
                <a:spcPts val="600"/>
              </a:spcAft>
              <a:buClr>
                <a:schemeClr val="accent3"/>
              </a:buClr>
              <a:buFont typeface="Wingdings 2"/>
              <a:buChar char=""/>
              <a:defRPr/>
            </a:pPr>
            <a:r>
              <a:rPr lang="en-GB" sz="2100" dirty="0" smtClean="0">
                <a:solidFill>
                  <a:srgbClr val="002060"/>
                </a:solidFill>
                <a:latin typeface="Arial" pitchFamily="34" charset="0"/>
                <a:cs typeface="Arial" pitchFamily="34" charset="0"/>
              </a:rPr>
              <a:t>Scripps Institution of Oceanography (SIO)</a:t>
            </a:r>
          </a:p>
          <a:p>
            <a:pPr marL="628650" indent="-533400" eaLnBrk="1" fontAlgn="auto" hangingPunct="1">
              <a:lnSpc>
                <a:spcPct val="110000"/>
              </a:lnSpc>
              <a:spcBef>
                <a:spcPts val="600"/>
              </a:spcBef>
              <a:spcAft>
                <a:spcPts val="600"/>
              </a:spcAft>
              <a:buClr>
                <a:schemeClr val="accent3"/>
              </a:buClr>
              <a:buFont typeface="Wingdings 2"/>
              <a:buChar char=""/>
              <a:defRPr/>
            </a:pPr>
            <a:r>
              <a:rPr lang="en-GB" sz="2100" dirty="0" smtClean="0">
                <a:solidFill>
                  <a:srgbClr val="002060"/>
                </a:solidFill>
                <a:latin typeface="Arial" pitchFamily="34" charset="0"/>
                <a:cs typeface="Arial" pitchFamily="34" charset="0"/>
              </a:rPr>
              <a:t>Woods Hole Oceanographic Institute (WHOI)</a:t>
            </a:r>
          </a:p>
          <a:p>
            <a:pPr marL="628650" indent="-533400" eaLnBrk="1" fontAlgn="auto" hangingPunct="1">
              <a:lnSpc>
                <a:spcPct val="110000"/>
              </a:lnSpc>
              <a:spcBef>
                <a:spcPts val="600"/>
              </a:spcBef>
              <a:spcAft>
                <a:spcPts val="600"/>
              </a:spcAft>
              <a:buClr>
                <a:schemeClr val="accent3"/>
              </a:buClr>
              <a:buFont typeface="Wingdings 2"/>
              <a:buChar char=""/>
              <a:defRPr/>
            </a:pPr>
            <a:r>
              <a:rPr lang="en-GB" sz="2100" dirty="0" smtClean="0">
                <a:solidFill>
                  <a:srgbClr val="002060"/>
                </a:solidFill>
                <a:latin typeface="Arial" pitchFamily="34" charset="0"/>
                <a:cs typeface="Arial" pitchFamily="34" charset="0"/>
              </a:rPr>
              <a:t>Lamont-Doherty Earth Observatory (LDEO)</a:t>
            </a:r>
          </a:p>
          <a:p>
            <a:pPr marL="628650" indent="-533400" eaLnBrk="1" fontAlgn="auto" hangingPunct="1">
              <a:lnSpc>
                <a:spcPct val="110000"/>
              </a:lnSpc>
              <a:spcBef>
                <a:spcPts val="600"/>
              </a:spcBef>
              <a:spcAft>
                <a:spcPts val="600"/>
              </a:spcAft>
              <a:buClr>
                <a:schemeClr val="accent3"/>
              </a:buClr>
              <a:buFont typeface="Wingdings 2"/>
              <a:buChar char=""/>
              <a:defRPr/>
            </a:pPr>
            <a:r>
              <a:rPr lang="en-GB" sz="2100" dirty="0" smtClean="0">
                <a:solidFill>
                  <a:srgbClr val="002060"/>
                </a:solidFill>
                <a:latin typeface="Arial" pitchFamily="34" charset="0"/>
                <a:cs typeface="Arial" pitchFamily="34" charset="0"/>
              </a:rPr>
              <a:t>Florida State University: </a:t>
            </a:r>
            <a:r>
              <a:rPr lang="en-GB" sz="2100" dirty="0" err="1" smtClean="0">
                <a:solidFill>
                  <a:srgbClr val="002060"/>
                </a:solidFill>
                <a:latin typeface="Arial" pitchFamily="34" charset="0"/>
                <a:cs typeface="Arial" pitchFamily="34" charset="0"/>
              </a:rPr>
              <a:t>Center</a:t>
            </a:r>
            <a:r>
              <a:rPr lang="en-GB" sz="2100" dirty="0" smtClean="0">
                <a:solidFill>
                  <a:srgbClr val="002060"/>
                </a:solidFill>
                <a:latin typeface="Arial" pitchFamily="34" charset="0"/>
                <a:cs typeface="Arial" pitchFamily="34" charset="0"/>
              </a:rPr>
              <a:t> for Ocean-Atmospheric Prediction Studies (FSU)</a:t>
            </a:r>
          </a:p>
          <a:p>
            <a:pPr marL="0" indent="0" eaLnBrk="1" fontAlgn="auto" hangingPunct="1">
              <a:lnSpc>
                <a:spcPct val="110000"/>
              </a:lnSpc>
              <a:spcAft>
                <a:spcPts val="0"/>
              </a:spcAft>
              <a:buClr>
                <a:schemeClr val="accent3"/>
              </a:buClr>
              <a:buFont typeface="Wingdings 2" pitchFamily="18" charset="2"/>
              <a:buNone/>
              <a:defRPr/>
            </a:pPr>
            <a:endParaRPr lang="en-GB" sz="3200" b="1" dirty="0" smtClean="0">
              <a:solidFill>
                <a:schemeClr val="accent3">
                  <a:lumMod val="50000"/>
                </a:schemeClr>
              </a:solidFill>
              <a:latin typeface="Arial" panose="020B0604020202020204" pitchFamily="34" charset="0"/>
              <a:cs typeface="Arial" panose="020B0604020202020204" pitchFamily="34" charset="0"/>
            </a:endParaRPr>
          </a:p>
          <a:p>
            <a:pPr marL="0" indent="0" eaLnBrk="1" fontAlgn="auto" hangingPunct="1">
              <a:lnSpc>
                <a:spcPct val="110000"/>
              </a:lnSpc>
              <a:spcAft>
                <a:spcPts val="0"/>
              </a:spcAft>
              <a:buClr>
                <a:schemeClr val="accent3"/>
              </a:buClr>
              <a:buFont typeface="Wingdings 2" pitchFamily="18" charset="2"/>
              <a:buNone/>
              <a:defRPr/>
            </a:pPr>
            <a:r>
              <a:rPr lang="en-GB" sz="3200" b="1" dirty="0" smtClean="0">
                <a:solidFill>
                  <a:schemeClr val="accent3">
                    <a:lumMod val="50000"/>
                  </a:schemeClr>
                </a:solidFill>
                <a:latin typeface="Arial" panose="020B0604020202020204" pitchFamily="34" charset="0"/>
                <a:cs typeface="Arial" panose="020B0604020202020204" pitchFamily="34" charset="0"/>
              </a:rPr>
              <a:t>Australia</a:t>
            </a:r>
            <a:r>
              <a:rPr lang="en-GB" sz="2400" dirty="0" smtClean="0">
                <a:solidFill>
                  <a:schemeClr val="accent3">
                    <a:lumMod val="50000"/>
                  </a:schemeClr>
                </a:solidFill>
                <a:latin typeface="Arial" panose="020B0604020202020204" pitchFamily="34" charset="0"/>
                <a:cs typeface="Arial" panose="020B0604020202020204" pitchFamily="34" charset="0"/>
              </a:rPr>
              <a:t> </a:t>
            </a:r>
            <a:endParaRPr lang="en-GB" sz="2400" dirty="0">
              <a:solidFill>
                <a:schemeClr val="accent3">
                  <a:lumMod val="50000"/>
                </a:schemeClr>
              </a:solidFill>
              <a:latin typeface="Arial" panose="020B0604020202020204" pitchFamily="34" charset="0"/>
              <a:cs typeface="Arial" panose="020B0604020202020204" pitchFamily="34" charset="0"/>
            </a:endParaRPr>
          </a:p>
          <a:p>
            <a:pPr marL="274320" indent="-274320" eaLnBrk="1" fontAlgn="auto" hangingPunct="1">
              <a:lnSpc>
                <a:spcPct val="110000"/>
              </a:lnSpc>
              <a:spcAft>
                <a:spcPts val="0"/>
              </a:spcAft>
              <a:buClr>
                <a:schemeClr val="accent3"/>
              </a:buClr>
              <a:buFont typeface="Wingdings 2"/>
              <a:buChar char=""/>
              <a:defRPr/>
            </a:pPr>
            <a:r>
              <a:rPr lang="en-GB" sz="2800" dirty="0" smtClean="0">
                <a:solidFill>
                  <a:srgbClr val="002060"/>
                </a:solidFill>
                <a:latin typeface="Arial" panose="020B0604020202020204" pitchFamily="34" charset="0"/>
                <a:cs typeface="Arial" panose="020B0604020202020204" pitchFamily="34" charset="0"/>
              </a:rPr>
              <a:t>Integrated Marine Observing System (IMOS)</a:t>
            </a:r>
            <a:endParaRPr lang="en-GB" sz="2800" dirty="0">
              <a:solidFill>
                <a:srgbClr val="002060"/>
              </a:solidFill>
              <a:latin typeface="Arial" panose="020B0604020202020204" pitchFamily="34" charset="0"/>
              <a:cs typeface="Arial" panose="020B0604020202020204" pitchFamily="34" charset="0"/>
            </a:endParaRPr>
          </a:p>
          <a:p>
            <a:pPr marL="274320" indent="-274320" eaLnBrk="1" fontAlgn="auto" hangingPunct="1">
              <a:lnSpc>
                <a:spcPct val="110000"/>
              </a:lnSpc>
              <a:spcAft>
                <a:spcPts val="0"/>
              </a:spcAft>
              <a:buClr>
                <a:schemeClr val="accent3"/>
              </a:buClr>
              <a:buFont typeface="Wingdings 2"/>
              <a:buChar char=""/>
              <a:defRPr/>
            </a:pPr>
            <a:endParaRPr lang="en-GB" sz="2400" dirty="0">
              <a:solidFill>
                <a:schemeClr val="accent3">
                  <a:lumMod val="50000"/>
                </a:schemeClr>
              </a:solidFill>
              <a:latin typeface="Arial" panose="020B0604020202020204" pitchFamily="34" charset="0"/>
              <a:cs typeface="Arial" panose="020B0604020202020204" pitchFamily="34" charset="0"/>
            </a:endParaRPr>
          </a:p>
          <a:p>
            <a:pPr marL="0" indent="0" eaLnBrk="1" fontAlgn="auto" hangingPunct="1">
              <a:lnSpc>
                <a:spcPct val="110000"/>
              </a:lnSpc>
              <a:spcAft>
                <a:spcPts val="0"/>
              </a:spcAft>
              <a:buClr>
                <a:schemeClr val="accent3"/>
              </a:buClr>
              <a:buFont typeface="Wingdings 2" pitchFamily="18" charset="2"/>
              <a:buNone/>
              <a:defRPr/>
            </a:pPr>
            <a:r>
              <a:rPr lang="en-GB" sz="3200" b="1" dirty="0">
                <a:solidFill>
                  <a:schemeClr val="accent3">
                    <a:lumMod val="50000"/>
                  </a:schemeClr>
                </a:solidFill>
                <a:latin typeface="Arial" panose="020B0604020202020204" pitchFamily="34" charset="0"/>
                <a:cs typeface="Arial" panose="020B0604020202020204" pitchFamily="34" charset="0"/>
              </a:rPr>
              <a:t>International</a:t>
            </a:r>
          </a:p>
          <a:p>
            <a:pPr marL="274320" indent="-274320" eaLnBrk="1" fontAlgn="auto" hangingPunct="1">
              <a:lnSpc>
                <a:spcPct val="110000"/>
              </a:lnSpc>
              <a:spcAft>
                <a:spcPts val="0"/>
              </a:spcAft>
              <a:buClr>
                <a:schemeClr val="accent3"/>
              </a:buClr>
              <a:buFont typeface="Wingdings 2"/>
              <a:buChar char=""/>
              <a:defRPr/>
            </a:pPr>
            <a:r>
              <a:rPr lang="en-GB" sz="2800" dirty="0">
                <a:solidFill>
                  <a:srgbClr val="002060"/>
                </a:solidFill>
                <a:latin typeface="Arial" panose="020B0604020202020204" pitchFamily="34" charset="0"/>
                <a:cs typeface="Arial" panose="020B0604020202020204" pitchFamily="34" charset="0"/>
              </a:rPr>
              <a:t>UNESCO IOC-IODE</a:t>
            </a:r>
            <a:endParaRPr lang="en-GB" sz="2800" dirty="0">
              <a:latin typeface="Arial" panose="020B0604020202020204" pitchFamily="34" charset="0"/>
              <a:cs typeface="Arial" panose="020B0604020202020204" pitchFamily="34" charset="0"/>
            </a:endParaRPr>
          </a:p>
          <a:p>
            <a:pPr marL="274320" indent="-274320" eaLnBrk="1" fontAlgn="auto" hangingPunct="1">
              <a:spcBef>
                <a:spcPts val="1200"/>
              </a:spcBef>
              <a:spcAft>
                <a:spcPts val="0"/>
              </a:spcAft>
              <a:buClr>
                <a:schemeClr val="accent3"/>
              </a:buClr>
              <a:buFont typeface="Wingdings 2"/>
              <a:buChar char=""/>
              <a:defRPr/>
            </a:pPr>
            <a:endParaRPr lang="en-GB" dirty="0"/>
          </a:p>
        </p:txBody>
      </p:sp>
      <p:pic>
        <p:nvPicPr>
          <p:cNvPr id="14339" name="Picture 75" descr="r2r_v6t_r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1433513"/>
            <a:ext cx="10112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4221163"/>
            <a:ext cx="179387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5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4463"/>
            <a:ext cx="8229600" cy="1196975"/>
          </a:xfrm>
        </p:spPr>
        <p:txBody>
          <a:bodyPr/>
          <a:lstStyle/>
          <a:p>
            <a:pPr eaLnBrk="1" hangingPunct="1">
              <a:defRPr/>
            </a:pPr>
            <a:r>
              <a:rPr lang="en-GB" sz="3600" b="1" dirty="0" smtClean="0">
                <a:solidFill>
                  <a:schemeClr val="accent3">
                    <a:lumMod val="50000"/>
                  </a:schemeClr>
                </a:solidFill>
              </a:rPr>
              <a:t>Associate partners</a:t>
            </a:r>
          </a:p>
        </p:txBody>
      </p:sp>
      <p:sp>
        <p:nvSpPr>
          <p:cNvPr id="3" name="Content Placeholder 2"/>
          <p:cNvSpPr>
            <a:spLocks noGrp="1"/>
          </p:cNvSpPr>
          <p:nvPr>
            <p:ph idx="1"/>
          </p:nvPr>
        </p:nvSpPr>
        <p:spPr>
          <a:xfrm>
            <a:off x="457200" y="1557338"/>
            <a:ext cx="8229600" cy="5300662"/>
          </a:xfrm>
        </p:spPr>
        <p:txBody>
          <a:bodyPr>
            <a:normAutofit/>
          </a:bodyPr>
          <a:lstStyle/>
          <a:p>
            <a:pPr marL="274320" indent="-274320" eaLnBrk="1" fontAlgn="auto" hangingPunct="1">
              <a:lnSpc>
                <a:spcPct val="120000"/>
              </a:lnSpc>
              <a:spcBef>
                <a:spcPts val="0"/>
              </a:spcBef>
              <a:spcAft>
                <a:spcPts val="600"/>
              </a:spcAft>
              <a:buClr>
                <a:schemeClr val="accent3"/>
              </a:buClr>
              <a:buFont typeface="Wingdings 2"/>
              <a:buChar char=""/>
              <a:defRPr/>
            </a:pPr>
            <a:r>
              <a:rPr lang="en-GB" sz="2400" b="1" dirty="0" smtClean="0">
                <a:solidFill>
                  <a:srgbClr val="002060"/>
                </a:solidFill>
                <a:latin typeface="Arial" pitchFamily="34" charset="0"/>
                <a:cs typeface="Arial" pitchFamily="34" charset="0"/>
              </a:rPr>
              <a:t>Europe</a:t>
            </a:r>
          </a:p>
          <a:p>
            <a:pPr marL="640080" lvl="1" indent="-246888" eaLnBrk="1" fontAlgn="auto" hangingPunct="1">
              <a:lnSpc>
                <a:spcPct val="120000"/>
              </a:lnSpc>
              <a:spcBef>
                <a:spcPts val="0"/>
              </a:spcBef>
              <a:spcAft>
                <a:spcPts val="0"/>
              </a:spcAft>
              <a:buFont typeface="Wingdings 2"/>
              <a:buChar char=""/>
              <a:defRPr/>
            </a:pPr>
            <a:r>
              <a:rPr lang="en-GB" dirty="0" smtClean="0">
                <a:solidFill>
                  <a:srgbClr val="002060"/>
                </a:solidFill>
                <a:latin typeface="Arial" pitchFamily="34" charset="0"/>
                <a:cs typeface="Arial" pitchFamily="34" charset="0"/>
              </a:rPr>
              <a:t>Alfred Wegener Institute for Polar Research (AWI)</a:t>
            </a:r>
          </a:p>
          <a:p>
            <a:pPr marL="640080" lvl="1" indent="-246888" eaLnBrk="1" fontAlgn="auto" hangingPunct="1">
              <a:lnSpc>
                <a:spcPct val="120000"/>
              </a:lnSpc>
              <a:spcBef>
                <a:spcPts val="0"/>
              </a:spcBef>
              <a:spcAft>
                <a:spcPts val="600"/>
              </a:spcAft>
              <a:buFont typeface="Wingdings 2"/>
              <a:buChar char=""/>
              <a:defRPr/>
            </a:pPr>
            <a:r>
              <a:rPr lang="en-GB" dirty="0" smtClean="0">
                <a:solidFill>
                  <a:srgbClr val="002060"/>
                </a:solidFill>
                <a:latin typeface="Arial" pitchFamily="34" charset="0"/>
                <a:cs typeface="Arial" pitchFamily="34" charset="0"/>
              </a:rPr>
              <a:t>MARUM</a:t>
            </a:r>
          </a:p>
          <a:p>
            <a:pPr marL="0" indent="-366713" eaLnBrk="1" fontAlgn="auto" hangingPunct="1">
              <a:lnSpc>
                <a:spcPct val="120000"/>
              </a:lnSpc>
              <a:spcAft>
                <a:spcPts val="600"/>
              </a:spcAft>
              <a:buClr>
                <a:schemeClr val="accent3"/>
              </a:buClr>
              <a:buFont typeface="Wingdings 2"/>
              <a:buChar char=""/>
              <a:defRPr/>
            </a:pPr>
            <a:r>
              <a:rPr lang="en-GB" sz="2400" b="1" dirty="0" smtClean="0">
                <a:solidFill>
                  <a:srgbClr val="002060"/>
                </a:solidFill>
                <a:latin typeface="Arial" pitchFamily="34" charset="0"/>
                <a:cs typeface="Arial" pitchFamily="34" charset="0"/>
              </a:rPr>
              <a:t>USA</a:t>
            </a:r>
          </a:p>
          <a:p>
            <a:pPr marL="619125" lvl="1" indent="-265113" eaLnBrk="1" fontAlgn="auto" hangingPunct="1">
              <a:lnSpc>
                <a:spcPct val="120000"/>
              </a:lnSpc>
              <a:spcAft>
                <a:spcPts val="0"/>
              </a:spcAft>
              <a:buFont typeface="Wingdings 2"/>
              <a:buChar char=""/>
              <a:defRPr/>
            </a:pPr>
            <a:r>
              <a:rPr lang="en-GB" dirty="0" smtClean="0">
                <a:solidFill>
                  <a:srgbClr val="002060"/>
                </a:solidFill>
                <a:latin typeface="Arial" pitchFamily="34" charset="0"/>
                <a:cs typeface="Arial" pitchFamily="34" charset="0"/>
              </a:rPr>
              <a:t>NOAA US-IOOS, NOAA US-NODC, NOAA NGDC </a:t>
            </a:r>
          </a:p>
          <a:p>
            <a:pPr marL="619125" lvl="1" indent="-265113" eaLnBrk="1" fontAlgn="auto" hangingPunct="1">
              <a:lnSpc>
                <a:spcPct val="120000"/>
              </a:lnSpc>
              <a:spcAft>
                <a:spcPts val="0"/>
              </a:spcAft>
              <a:buFont typeface="Wingdings 2"/>
              <a:buChar char=""/>
              <a:defRPr/>
            </a:pPr>
            <a:r>
              <a:rPr lang="en-GB" dirty="0" smtClean="0">
                <a:solidFill>
                  <a:srgbClr val="002060"/>
                </a:solidFill>
                <a:latin typeface="Arial" pitchFamily="34" charset="0"/>
                <a:cs typeface="Arial" pitchFamily="34" charset="0"/>
              </a:rPr>
              <a:t>UNIDATA</a:t>
            </a:r>
          </a:p>
          <a:p>
            <a:pPr marL="252412" indent="-265113" eaLnBrk="1" fontAlgn="auto" hangingPunct="1">
              <a:lnSpc>
                <a:spcPct val="120000"/>
              </a:lnSpc>
              <a:spcAft>
                <a:spcPts val="0"/>
              </a:spcAft>
              <a:buClr>
                <a:schemeClr val="accent3"/>
              </a:buClr>
              <a:buFont typeface="Wingdings 2"/>
              <a:buChar char=""/>
              <a:defRPr/>
            </a:pPr>
            <a:r>
              <a:rPr lang="en-GB" b="1" dirty="0" smtClean="0">
                <a:solidFill>
                  <a:srgbClr val="002060"/>
                </a:solidFill>
                <a:latin typeface="Arial" pitchFamily="34" charset="0"/>
                <a:cs typeface="Arial" pitchFamily="34" charset="0"/>
              </a:rPr>
              <a:t>Australia</a:t>
            </a:r>
          </a:p>
          <a:p>
            <a:pPr marL="640080" lvl="1" indent="-246888" eaLnBrk="1" fontAlgn="auto" hangingPunct="1">
              <a:lnSpc>
                <a:spcPct val="120000"/>
              </a:lnSpc>
              <a:spcBef>
                <a:spcPts val="0"/>
              </a:spcBef>
              <a:spcAft>
                <a:spcPts val="0"/>
              </a:spcAft>
              <a:buFont typeface="Wingdings 2"/>
              <a:buChar char=""/>
              <a:defRPr/>
            </a:pPr>
            <a:r>
              <a:rPr lang="en-GB" dirty="0" smtClean="0">
                <a:solidFill>
                  <a:srgbClr val="002060"/>
                </a:solidFill>
                <a:latin typeface="Arial" pitchFamily="34" charset="0"/>
                <a:cs typeface="Arial" pitchFamily="34" charset="0"/>
              </a:rPr>
              <a:t>Australian National Data Service (ANDS)</a:t>
            </a:r>
          </a:p>
          <a:p>
            <a:pPr marL="640080" lvl="1" indent="-246888" eaLnBrk="1" fontAlgn="auto" hangingPunct="1">
              <a:lnSpc>
                <a:spcPct val="120000"/>
              </a:lnSpc>
              <a:spcBef>
                <a:spcPts val="0"/>
              </a:spcBef>
              <a:spcAft>
                <a:spcPts val="0"/>
              </a:spcAft>
              <a:buFont typeface="Wingdings 2"/>
              <a:buChar char=""/>
              <a:defRPr/>
            </a:pPr>
            <a:r>
              <a:rPr lang="en-GB" dirty="0" smtClean="0">
                <a:solidFill>
                  <a:srgbClr val="002060"/>
                </a:solidFill>
                <a:latin typeface="Arial" pitchFamily="34" charset="0"/>
                <a:cs typeface="Arial" pitchFamily="34" charset="0"/>
              </a:rPr>
              <a:t>Geoscience Australia (GA)</a:t>
            </a:r>
          </a:p>
          <a:p>
            <a:pPr marL="640080" lvl="1" indent="-246888" eaLnBrk="1" fontAlgn="auto" hangingPunct="1">
              <a:lnSpc>
                <a:spcPct val="120000"/>
              </a:lnSpc>
              <a:spcBef>
                <a:spcPts val="0"/>
              </a:spcBef>
              <a:spcAft>
                <a:spcPts val="0"/>
              </a:spcAft>
              <a:buFont typeface="Wingdings 2"/>
              <a:buChar char=""/>
              <a:defRPr/>
            </a:pPr>
            <a:r>
              <a:rPr lang="en-GB" dirty="0" smtClean="0">
                <a:solidFill>
                  <a:srgbClr val="002060"/>
                </a:solidFill>
                <a:latin typeface="Arial" pitchFamily="34" charset="0"/>
                <a:cs typeface="Arial" pitchFamily="34" charset="0"/>
              </a:rPr>
              <a:t>CSIRO</a:t>
            </a:r>
            <a:endParaRPr lang="en-GB"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427668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04813"/>
            <a:ext cx="8229600" cy="1143000"/>
          </a:xfrm>
        </p:spPr>
        <p:txBody>
          <a:bodyPr/>
          <a:lstStyle/>
          <a:p>
            <a:r>
              <a:rPr lang="en-GB" altLang="en-US" sz="3600" b="1" dirty="0" smtClean="0"/>
              <a:t>ODIP Prototype 1:</a:t>
            </a:r>
          </a:p>
        </p:txBody>
      </p:sp>
      <p:sp>
        <p:nvSpPr>
          <p:cNvPr id="19459" name="Content Placeholder 2"/>
          <p:cNvSpPr>
            <a:spLocks noGrp="1"/>
          </p:cNvSpPr>
          <p:nvPr>
            <p:ph idx="1"/>
          </p:nvPr>
        </p:nvSpPr>
        <p:spPr/>
        <p:txBody>
          <a:bodyPr/>
          <a:lstStyle/>
          <a:p>
            <a:pPr eaLnBrk="1" hangingPunct="1">
              <a:spcAft>
                <a:spcPts val="1200"/>
              </a:spcAft>
            </a:pPr>
            <a:r>
              <a:rPr lang="en-GB" altLang="en-US" dirty="0" smtClean="0">
                <a:solidFill>
                  <a:srgbClr val="002060"/>
                </a:solidFill>
                <a:latin typeface="+mj-lt"/>
                <a:cs typeface="Arial" charset="0"/>
              </a:rPr>
              <a:t>Establishing interoperability between the </a:t>
            </a:r>
            <a:r>
              <a:rPr lang="en-GB" altLang="en-US" dirty="0" err="1" smtClean="0">
                <a:solidFill>
                  <a:srgbClr val="002060"/>
                </a:solidFill>
                <a:latin typeface="+mj-lt"/>
                <a:cs typeface="Arial" charset="0"/>
              </a:rPr>
              <a:t>SeaDataNet</a:t>
            </a:r>
            <a:r>
              <a:rPr lang="en-GB" altLang="en-US" dirty="0" smtClean="0">
                <a:solidFill>
                  <a:srgbClr val="002060"/>
                </a:solidFill>
                <a:latin typeface="+mj-lt"/>
                <a:cs typeface="Arial" charset="0"/>
              </a:rPr>
              <a:t>, IMOS and NODC data discovery and access services using brokering services </a:t>
            </a:r>
          </a:p>
          <a:p>
            <a:pPr eaLnBrk="1" hangingPunct="1">
              <a:spcAft>
                <a:spcPts val="1200"/>
              </a:spcAft>
            </a:pPr>
            <a:r>
              <a:rPr lang="en-GB" altLang="en-US" dirty="0" smtClean="0">
                <a:solidFill>
                  <a:srgbClr val="002060"/>
                </a:solidFill>
                <a:latin typeface="+mj-lt"/>
                <a:cs typeface="Arial" charset="0"/>
              </a:rPr>
              <a:t>Lead by European partners via </a:t>
            </a:r>
            <a:r>
              <a:rPr lang="en-GB" altLang="en-US" dirty="0" err="1" smtClean="0">
                <a:solidFill>
                  <a:srgbClr val="002060"/>
                </a:solidFill>
                <a:latin typeface="+mj-lt"/>
                <a:cs typeface="Arial" charset="0"/>
              </a:rPr>
              <a:t>SeaDataNet</a:t>
            </a:r>
            <a:endParaRPr lang="en-GB" altLang="en-US" dirty="0" smtClean="0">
              <a:solidFill>
                <a:srgbClr val="002060"/>
              </a:solidFill>
              <a:latin typeface="+mj-lt"/>
              <a:cs typeface="Arial" charset="0"/>
            </a:endParaRPr>
          </a:p>
          <a:p>
            <a:pPr lvl="1" eaLnBrk="1" hangingPunct="1">
              <a:spcAft>
                <a:spcPts val="1200"/>
              </a:spcAft>
            </a:pPr>
            <a:r>
              <a:rPr lang="en-GB" altLang="en-US" dirty="0" smtClean="0">
                <a:solidFill>
                  <a:srgbClr val="002060"/>
                </a:solidFill>
                <a:latin typeface="+mj-lt"/>
                <a:cs typeface="Arial" charset="0"/>
              </a:rPr>
              <a:t>Initially addressing use of brokers at the metadata level</a:t>
            </a:r>
          </a:p>
          <a:p>
            <a:pPr lvl="1" eaLnBrk="1" hangingPunct="1">
              <a:spcAft>
                <a:spcPts val="1200"/>
              </a:spcAft>
            </a:pPr>
            <a:r>
              <a:rPr lang="en-GB" altLang="en-US" dirty="0" smtClean="0">
                <a:solidFill>
                  <a:srgbClr val="002060"/>
                </a:solidFill>
                <a:latin typeface="+mj-lt"/>
                <a:cs typeface="Arial" charset="0"/>
              </a:rPr>
              <a:t>Progress to data access services (possibly including authentication, authorisation and accounting (AAA) systems)</a:t>
            </a:r>
          </a:p>
          <a:p>
            <a:endParaRPr lang="en-GB" altLang="en-US" dirty="0" smtClean="0"/>
          </a:p>
        </p:txBody>
      </p:sp>
    </p:spTree>
    <p:extLst>
      <p:ext uri="{BB962C8B-B14F-4D97-AF65-F5344CB8AC3E}">
        <p14:creationId xmlns:p14="http://schemas.microsoft.com/office/powerpoint/2010/main" val="2605174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6250"/>
            <a:ext cx="8229600" cy="1143000"/>
          </a:xfrm>
        </p:spPr>
        <p:txBody>
          <a:bodyPr/>
          <a:lstStyle/>
          <a:p>
            <a:r>
              <a:rPr lang="en-GB" altLang="en-US" sz="3600" b="1" dirty="0" smtClean="0"/>
              <a:t>ODIP Prototype </a:t>
            </a:r>
            <a:r>
              <a:rPr lang="en-GB" altLang="en-US" sz="3600" b="1" dirty="0"/>
              <a:t>2</a:t>
            </a:r>
            <a:r>
              <a:rPr lang="en-GB" altLang="en-US" sz="3600" b="1" dirty="0" smtClean="0"/>
              <a:t>:</a:t>
            </a:r>
          </a:p>
        </p:txBody>
      </p:sp>
      <p:sp>
        <p:nvSpPr>
          <p:cNvPr id="21507" name="Content Placeholder 2"/>
          <p:cNvSpPr>
            <a:spLocks noGrp="1"/>
          </p:cNvSpPr>
          <p:nvPr>
            <p:ph idx="1"/>
          </p:nvPr>
        </p:nvSpPr>
        <p:spPr>
          <a:xfrm>
            <a:off x="457200" y="1700213"/>
            <a:ext cx="8229600" cy="4389437"/>
          </a:xfrm>
        </p:spPr>
        <p:txBody>
          <a:bodyPr/>
          <a:lstStyle/>
          <a:p>
            <a:pPr eaLnBrk="1" hangingPunct="1"/>
            <a:r>
              <a:rPr lang="en-GB" altLang="en-US" dirty="0" smtClean="0">
                <a:solidFill>
                  <a:srgbClr val="002060"/>
                </a:solidFill>
                <a:latin typeface="Arial" charset="0"/>
                <a:cs typeface="Arial" charset="0"/>
              </a:rPr>
              <a:t>Establishing interoperability between cruise summary reporting systems in Europe, the USA and Australia </a:t>
            </a:r>
          </a:p>
          <a:p>
            <a:pPr eaLnBrk="1" hangingPunct="1"/>
            <a:r>
              <a:rPr lang="en-GB" altLang="en-US" dirty="0" smtClean="0">
                <a:solidFill>
                  <a:srgbClr val="002060"/>
                </a:solidFill>
                <a:latin typeface="Arial" charset="0"/>
                <a:cs typeface="Arial" charset="0"/>
              </a:rPr>
              <a:t>Lead by Rolling Deck to Repository (R2R) partners (USA)</a:t>
            </a:r>
          </a:p>
          <a:p>
            <a:pPr lvl="1" eaLnBrk="1" hangingPunct="1"/>
            <a:r>
              <a:rPr lang="en-GB" altLang="en-US" dirty="0" smtClean="0">
                <a:solidFill>
                  <a:srgbClr val="002060"/>
                </a:solidFill>
                <a:latin typeface="Arial" charset="0"/>
                <a:cs typeface="Arial" charset="0"/>
              </a:rPr>
              <a:t>Improvement of delivery and exchange of cruise summary information through the use of common formats and vocabularies</a:t>
            </a:r>
          </a:p>
          <a:p>
            <a:pPr lvl="1" eaLnBrk="1" hangingPunct="1"/>
            <a:r>
              <a:rPr lang="en-GB" altLang="en-US" dirty="0" smtClean="0">
                <a:solidFill>
                  <a:srgbClr val="002060"/>
                </a:solidFill>
                <a:latin typeface="Arial" charset="0"/>
                <a:cs typeface="Arial" charset="0"/>
              </a:rPr>
              <a:t>Use </a:t>
            </a:r>
            <a:r>
              <a:rPr lang="en-GB" altLang="en-US" dirty="0" err="1" smtClean="0">
                <a:solidFill>
                  <a:srgbClr val="002060"/>
                </a:solidFill>
                <a:latin typeface="Arial" charset="0"/>
                <a:cs typeface="Arial" charset="0"/>
              </a:rPr>
              <a:t>GeoNetWorks</a:t>
            </a:r>
            <a:r>
              <a:rPr lang="en-GB" altLang="en-US" dirty="0" smtClean="0">
                <a:solidFill>
                  <a:srgbClr val="002060"/>
                </a:solidFill>
                <a:latin typeface="Arial" charset="0"/>
                <a:cs typeface="Arial" charset="0"/>
              </a:rPr>
              <a:t> for routine harvesting of cruise data for delivery via the Partnership for Observation of Global Oceans (POGO) portal</a:t>
            </a:r>
          </a:p>
          <a:p>
            <a:endParaRPr lang="en-GB" altLang="en-US" dirty="0" smtClean="0"/>
          </a:p>
        </p:txBody>
      </p:sp>
    </p:spTree>
    <p:extLst>
      <p:ext uri="{BB962C8B-B14F-4D97-AF65-F5344CB8AC3E}">
        <p14:creationId xmlns:p14="http://schemas.microsoft.com/office/powerpoint/2010/main" val="111544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z="3600" b="1" dirty="0" smtClean="0"/>
              <a:t>ODIP Prototype 3:</a:t>
            </a:r>
          </a:p>
        </p:txBody>
      </p:sp>
      <p:sp>
        <p:nvSpPr>
          <p:cNvPr id="23555" name="Content Placeholder 2"/>
          <p:cNvSpPr>
            <a:spLocks noGrp="1"/>
          </p:cNvSpPr>
          <p:nvPr>
            <p:ph idx="1"/>
          </p:nvPr>
        </p:nvSpPr>
        <p:spPr>
          <a:xfrm>
            <a:off x="457200" y="2205038"/>
            <a:ext cx="8229600" cy="4119562"/>
          </a:xfrm>
        </p:spPr>
        <p:txBody>
          <a:bodyPr/>
          <a:lstStyle/>
          <a:p>
            <a:pPr eaLnBrk="1" hangingPunct="1">
              <a:spcAft>
                <a:spcPts val="1200"/>
              </a:spcAft>
            </a:pPr>
            <a:r>
              <a:rPr lang="en-GB" altLang="en-US" dirty="0" smtClean="0">
                <a:solidFill>
                  <a:srgbClr val="002060"/>
                </a:solidFill>
                <a:latin typeface="+mj-lt"/>
                <a:cs typeface="Arial" charset="0"/>
              </a:rPr>
              <a:t>Establishing a prototype for a Sensor Observation Service (SOS) for selected sensors installed on vessels and in real-time monitoring systems using sensor web enablement (SWE)</a:t>
            </a:r>
          </a:p>
          <a:p>
            <a:pPr eaLnBrk="1" hangingPunct="1">
              <a:spcAft>
                <a:spcPts val="1200"/>
              </a:spcAft>
            </a:pPr>
            <a:r>
              <a:rPr lang="en-GB" altLang="en-US" dirty="0" smtClean="0">
                <a:solidFill>
                  <a:srgbClr val="002060"/>
                </a:solidFill>
                <a:latin typeface="+mj-lt"/>
                <a:cs typeface="Arial" charset="0"/>
              </a:rPr>
              <a:t>Lead by AODN (Australia)</a:t>
            </a:r>
          </a:p>
          <a:p>
            <a:pPr lvl="1" eaLnBrk="1" hangingPunct="1">
              <a:spcAft>
                <a:spcPts val="1200"/>
              </a:spcAft>
            </a:pPr>
            <a:r>
              <a:rPr lang="en-GB" altLang="en-US" dirty="0" smtClean="0">
                <a:solidFill>
                  <a:srgbClr val="002060"/>
                </a:solidFill>
                <a:latin typeface="+mj-lt"/>
                <a:cs typeface="Arial" charset="0"/>
              </a:rPr>
              <a:t>regional initiatives progress towards the adoption of SWE allowing direct standardised access to the data from operational sensor systems</a:t>
            </a:r>
          </a:p>
        </p:txBody>
      </p:sp>
    </p:spTree>
    <p:extLst>
      <p:ext uri="{BB962C8B-B14F-4D97-AF65-F5344CB8AC3E}">
        <p14:creationId xmlns:p14="http://schemas.microsoft.com/office/powerpoint/2010/main" val="3804606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04850"/>
            <a:ext cx="8229600" cy="1143000"/>
          </a:xfrm>
        </p:spPr>
        <p:txBody>
          <a:bodyPr/>
          <a:lstStyle/>
          <a:p>
            <a:r>
              <a:rPr lang="en-GB" altLang="en-US" sz="3600" b="1" dirty="0" smtClean="0"/>
              <a:t>ODIP 2 Project:</a:t>
            </a:r>
          </a:p>
        </p:txBody>
      </p:sp>
      <p:sp>
        <p:nvSpPr>
          <p:cNvPr id="7" name="Content Placeholder 2"/>
          <p:cNvSpPr>
            <a:spLocks noGrp="1"/>
          </p:cNvSpPr>
          <p:nvPr>
            <p:ph idx="1"/>
          </p:nvPr>
        </p:nvSpPr>
        <p:spPr>
          <a:xfrm>
            <a:off x="457200" y="2205038"/>
            <a:ext cx="8229600" cy="4119562"/>
          </a:xfrm>
        </p:spPr>
        <p:txBody>
          <a:bodyPr/>
          <a:lstStyle/>
          <a:p>
            <a:pPr eaLnBrk="1" hangingPunct="1">
              <a:spcAft>
                <a:spcPts val="1200"/>
              </a:spcAft>
            </a:pPr>
            <a:r>
              <a:rPr lang="en-GB" altLang="en-US" dirty="0" smtClean="0">
                <a:solidFill>
                  <a:srgbClr val="002060"/>
                </a:solidFill>
                <a:latin typeface="+mj-lt"/>
                <a:cs typeface="Arial" charset="0"/>
              </a:rPr>
              <a:t>Continuing the work of ODIP</a:t>
            </a:r>
          </a:p>
          <a:p>
            <a:pPr eaLnBrk="1" hangingPunct="1">
              <a:spcAft>
                <a:spcPts val="1200"/>
              </a:spcAft>
            </a:pPr>
            <a:r>
              <a:rPr lang="en-US" altLang="en-US" dirty="0">
                <a:solidFill>
                  <a:srgbClr val="002060"/>
                </a:solidFill>
                <a:latin typeface="+mj-lt"/>
                <a:cs typeface="Arial" charset="0"/>
              </a:rPr>
              <a:t>funded in the framework of the EC – HORIZON 2020 Research Infrastructures </a:t>
            </a:r>
            <a:r>
              <a:rPr lang="en-US" altLang="en-US" dirty="0" err="1" smtClean="0">
                <a:solidFill>
                  <a:srgbClr val="002060"/>
                </a:solidFill>
                <a:latin typeface="+mj-lt"/>
                <a:cs typeface="Arial" charset="0"/>
              </a:rPr>
              <a:t>programme</a:t>
            </a:r>
            <a:endParaRPr lang="en-US" altLang="en-US" dirty="0" smtClean="0">
              <a:solidFill>
                <a:srgbClr val="002060"/>
              </a:solidFill>
              <a:latin typeface="+mj-lt"/>
              <a:cs typeface="Arial" charset="0"/>
            </a:endParaRPr>
          </a:p>
          <a:p>
            <a:pPr eaLnBrk="1" hangingPunct="1">
              <a:spcAft>
                <a:spcPts val="1200"/>
              </a:spcAft>
            </a:pPr>
            <a:r>
              <a:rPr lang="en-US" altLang="en-US" dirty="0" smtClean="0">
                <a:solidFill>
                  <a:srgbClr val="002060"/>
                </a:solidFill>
                <a:latin typeface="+mj-lt"/>
                <a:cs typeface="Arial" charset="0"/>
              </a:rPr>
              <a:t>Includes more partners</a:t>
            </a:r>
          </a:p>
          <a:p>
            <a:pPr eaLnBrk="1" hangingPunct="1">
              <a:spcAft>
                <a:spcPts val="1200"/>
              </a:spcAft>
            </a:pPr>
            <a:r>
              <a:rPr lang="en-US" altLang="en-US" smtClean="0">
                <a:solidFill>
                  <a:srgbClr val="002060"/>
                </a:solidFill>
                <a:latin typeface="+mj-lt"/>
                <a:cs typeface="Arial" charset="0"/>
              </a:rPr>
              <a:t>More </a:t>
            </a:r>
            <a:r>
              <a:rPr lang="en-US" altLang="en-US" dirty="0" smtClean="0">
                <a:solidFill>
                  <a:srgbClr val="002060"/>
                </a:solidFill>
                <a:latin typeface="+mj-lt"/>
                <a:cs typeface="Arial" charset="0"/>
              </a:rPr>
              <a:t>information: http://odip.org/</a:t>
            </a:r>
            <a:endParaRPr lang="en-GB" altLang="en-US" dirty="0" smtClean="0">
              <a:solidFill>
                <a:srgbClr val="002060"/>
              </a:solidFill>
              <a:latin typeface="+mj-lt"/>
              <a:cs typeface="Arial" charset="0"/>
            </a:endParaRPr>
          </a:p>
        </p:txBody>
      </p:sp>
    </p:spTree>
    <p:extLst>
      <p:ext uri="{BB962C8B-B14F-4D97-AF65-F5344CB8AC3E}">
        <p14:creationId xmlns:p14="http://schemas.microsoft.com/office/powerpoint/2010/main" val="2680417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20819</TotalTime>
  <Words>616</Words>
  <Application>Microsoft Office PowerPoint</Application>
  <PresentationFormat>On-screen Show (4:3)</PresentationFormat>
  <Paragraphs>90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PowerPoint Presentation</vt:lpstr>
      <vt:lpstr>ODIP objectives:</vt:lpstr>
      <vt:lpstr>PowerPoint Presentation</vt:lpstr>
      <vt:lpstr>PowerPoint Presentation</vt:lpstr>
      <vt:lpstr>Associate partners</vt:lpstr>
      <vt:lpstr>ODIP Prototype 1:</vt:lpstr>
      <vt:lpstr>ODIP Prototype 2:</vt:lpstr>
      <vt:lpstr>ODIP Prototype 3:</vt:lpstr>
      <vt:lpstr>ODIP 2 Project:</vt:lpstr>
    </vt:vector>
  </TitlesOfParts>
  <Company>The British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Glaves, Helen M.</dc:creator>
  <cp:lastModifiedBy>cchandler</cp:lastModifiedBy>
  <cp:revision>313</cp:revision>
  <cp:lastPrinted>2014-10-27T02:37:52Z</cp:lastPrinted>
  <dcterms:created xsi:type="dcterms:W3CDTF">2014-09-01T15:36:36Z</dcterms:created>
  <dcterms:modified xsi:type="dcterms:W3CDTF">2015-03-31T23:31:24Z</dcterms:modified>
</cp:coreProperties>
</file>